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07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A53D7-5EF3-4AE7-89A2-D6DECE117FA4}" v="4" dt="2023-02-23T10:04:08.7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LLORENTE GONZALEZ" userId="36b5e71d-c46b-4e8c-ba57-f312ce3a4948" providerId="ADAL" clId="{B10550FA-782C-4E84-B84D-7737AFB579E7}"/>
    <pc:docChg chg="undo custSel modSld">
      <pc:chgData name="ALBERTO LLORENTE GONZALEZ" userId="36b5e71d-c46b-4e8c-ba57-f312ce3a4948" providerId="ADAL" clId="{B10550FA-782C-4E84-B84D-7737AFB579E7}" dt="2023-02-24T08:03:47.252" v="30" actId="167"/>
      <pc:docMkLst>
        <pc:docMk/>
      </pc:docMkLst>
      <pc:sldChg chg="modSp mod">
        <pc:chgData name="ALBERTO LLORENTE GONZALEZ" userId="36b5e71d-c46b-4e8c-ba57-f312ce3a4948" providerId="ADAL" clId="{B10550FA-782C-4E84-B84D-7737AFB579E7}" dt="2023-02-24T08:03:47.252" v="30" actId="167"/>
        <pc:sldMkLst>
          <pc:docMk/>
          <pc:sldMk cId="1368548330" sldId="407"/>
        </pc:sldMkLst>
        <pc:spChg chg="mod ord">
          <ac:chgData name="ALBERTO LLORENTE GONZALEZ" userId="36b5e71d-c46b-4e8c-ba57-f312ce3a4948" providerId="ADAL" clId="{B10550FA-782C-4E84-B84D-7737AFB579E7}" dt="2023-02-24T08:03:21.337" v="29" actId="170"/>
          <ac:spMkLst>
            <pc:docMk/>
            <pc:sldMk cId="1368548330" sldId="407"/>
            <ac:spMk id="76" creationId="{BA3999A9-FC25-466D-9335-BDF821447BAA}"/>
          </ac:spMkLst>
        </pc:spChg>
        <pc:picChg chg="mod ord">
          <ac:chgData name="ALBERTO LLORENTE GONZALEZ" userId="36b5e71d-c46b-4e8c-ba57-f312ce3a4948" providerId="ADAL" clId="{B10550FA-782C-4E84-B84D-7737AFB579E7}" dt="2023-02-24T08:03:47.252" v="30" actId="167"/>
          <ac:picMkLst>
            <pc:docMk/>
            <pc:sldMk cId="1368548330" sldId="407"/>
            <ac:picMk id="78" creationId="{13567286-EC9F-7D2B-A449-A4AE524354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F0A8-3AC0-48B8-93C1-A59CE5590300}" type="datetimeFigureOut">
              <a:rPr lang="es-ES" smtClean="0"/>
              <a:t>24/02/2023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EED3-F0E7-4123-AD58-71F856D686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76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7388"/>
            <a:ext cx="9143999" cy="415594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43243"/>
            <a:ext cx="9144000" cy="4455160"/>
          </a:xfrm>
          <a:custGeom>
            <a:avLst/>
            <a:gdLst/>
            <a:ahLst/>
            <a:cxnLst/>
            <a:rect l="l" t="t" r="r" b="b"/>
            <a:pathLst>
              <a:path w="9144000" h="4455160">
                <a:moveTo>
                  <a:pt x="144780" y="0"/>
                </a:moveTo>
                <a:lnTo>
                  <a:pt x="0" y="0"/>
                </a:lnTo>
                <a:lnTo>
                  <a:pt x="0" y="4454664"/>
                </a:lnTo>
                <a:lnTo>
                  <a:pt x="144780" y="4454664"/>
                </a:lnTo>
                <a:lnTo>
                  <a:pt x="144780" y="0"/>
                </a:lnTo>
                <a:close/>
              </a:path>
              <a:path w="9144000" h="4455160">
                <a:moveTo>
                  <a:pt x="9144000" y="0"/>
                </a:moveTo>
                <a:lnTo>
                  <a:pt x="9000744" y="0"/>
                </a:lnTo>
                <a:lnTo>
                  <a:pt x="9000744" y="4454664"/>
                </a:lnTo>
                <a:lnTo>
                  <a:pt x="9144000" y="44546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0376" y="1984247"/>
            <a:ext cx="1563623" cy="310743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8125" y="4782043"/>
            <a:ext cx="102550" cy="14254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830754" y="4790935"/>
            <a:ext cx="40640" cy="133985"/>
          </a:xfrm>
          <a:custGeom>
            <a:avLst/>
            <a:gdLst/>
            <a:ahLst/>
            <a:cxnLst/>
            <a:rect l="l" t="t" r="r" b="b"/>
            <a:pathLst>
              <a:path w="40640" h="133985">
                <a:moveTo>
                  <a:pt x="39916" y="39890"/>
                </a:moveTo>
                <a:lnTo>
                  <a:pt x="39230" y="39890"/>
                </a:lnTo>
                <a:lnTo>
                  <a:pt x="39230" y="38620"/>
                </a:lnTo>
                <a:lnTo>
                  <a:pt x="38049" y="38620"/>
                </a:lnTo>
                <a:lnTo>
                  <a:pt x="38049" y="37363"/>
                </a:lnTo>
                <a:lnTo>
                  <a:pt x="2235" y="37363"/>
                </a:lnTo>
                <a:lnTo>
                  <a:pt x="2235" y="38620"/>
                </a:lnTo>
                <a:lnTo>
                  <a:pt x="482" y="38620"/>
                </a:lnTo>
                <a:lnTo>
                  <a:pt x="482" y="39890"/>
                </a:lnTo>
                <a:lnTo>
                  <a:pt x="482" y="133540"/>
                </a:lnTo>
                <a:lnTo>
                  <a:pt x="39916" y="133540"/>
                </a:lnTo>
                <a:lnTo>
                  <a:pt x="39916" y="39890"/>
                </a:lnTo>
                <a:close/>
              </a:path>
              <a:path w="40640" h="133985">
                <a:moveTo>
                  <a:pt x="40640" y="9728"/>
                </a:moveTo>
                <a:lnTo>
                  <a:pt x="38696" y="6604"/>
                </a:lnTo>
                <a:lnTo>
                  <a:pt x="30721" y="1320"/>
                </a:lnTo>
                <a:lnTo>
                  <a:pt x="26009" y="0"/>
                </a:lnTo>
                <a:lnTo>
                  <a:pt x="20561" y="0"/>
                </a:lnTo>
                <a:lnTo>
                  <a:pt x="14884" y="0"/>
                </a:lnTo>
                <a:lnTo>
                  <a:pt x="10045" y="1320"/>
                </a:lnTo>
                <a:lnTo>
                  <a:pt x="5930" y="3962"/>
                </a:lnTo>
                <a:lnTo>
                  <a:pt x="1943" y="6604"/>
                </a:lnTo>
                <a:lnTo>
                  <a:pt x="0" y="9855"/>
                </a:lnTo>
                <a:lnTo>
                  <a:pt x="0" y="17297"/>
                </a:lnTo>
                <a:lnTo>
                  <a:pt x="1943" y="20535"/>
                </a:lnTo>
                <a:lnTo>
                  <a:pt x="5930" y="23177"/>
                </a:lnTo>
                <a:lnTo>
                  <a:pt x="9918" y="25704"/>
                </a:lnTo>
                <a:lnTo>
                  <a:pt x="14643" y="27025"/>
                </a:lnTo>
                <a:lnTo>
                  <a:pt x="26009" y="27025"/>
                </a:lnTo>
                <a:lnTo>
                  <a:pt x="30721" y="25704"/>
                </a:lnTo>
                <a:lnTo>
                  <a:pt x="38696" y="20421"/>
                </a:lnTo>
                <a:lnTo>
                  <a:pt x="40640" y="17297"/>
                </a:lnTo>
                <a:lnTo>
                  <a:pt x="40640" y="9728"/>
                </a:lnTo>
                <a:close/>
              </a:path>
            </a:pathLst>
          </a:custGeom>
          <a:solidFill>
            <a:srgbClr val="002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7242" y="4775679"/>
            <a:ext cx="338126" cy="15131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172949" y="4744522"/>
            <a:ext cx="254635" cy="252729"/>
          </a:xfrm>
          <a:custGeom>
            <a:avLst/>
            <a:gdLst/>
            <a:ahLst/>
            <a:cxnLst/>
            <a:rect l="l" t="t" r="r" b="b"/>
            <a:pathLst>
              <a:path w="254634" h="252729">
                <a:moveTo>
                  <a:pt x="22559" y="150647"/>
                </a:moveTo>
                <a:lnTo>
                  <a:pt x="42460" y="103809"/>
                </a:lnTo>
                <a:lnTo>
                  <a:pt x="61499" y="61644"/>
                </a:lnTo>
                <a:lnTo>
                  <a:pt x="84839" y="13983"/>
                </a:lnTo>
                <a:lnTo>
                  <a:pt x="111487" y="0"/>
                </a:lnTo>
                <a:lnTo>
                  <a:pt x="122932" y="5576"/>
                </a:lnTo>
                <a:lnTo>
                  <a:pt x="133062" y="14024"/>
                </a:lnTo>
                <a:lnTo>
                  <a:pt x="156718" y="36140"/>
                </a:lnTo>
                <a:lnTo>
                  <a:pt x="176395" y="56735"/>
                </a:lnTo>
                <a:lnTo>
                  <a:pt x="153286" y="56735"/>
                </a:lnTo>
                <a:lnTo>
                  <a:pt x="152585" y="56855"/>
                </a:lnTo>
                <a:lnTo>
                  <a:pt x="143974" y="56855"/>
                </a:lnTo>
                <a:lnTo>
                  <a:pt x="145668" y="57216"/>
                </a:lnTo>
                <a:lnTo>
                  <a:pt x="146877" y="58537"/>
                </a:lnTo>
                <a:lnTo>
                  <a:pt x="147762" y="62588"/>
                </a:lnTo>
                <a:lnTo>
                  <a:pt x="143748" y="70321"/>
                </a:lnTo>
                <a:lnTo>
                  <a:pt x="106969" y="100929"/>
                </a:lnTo>
                <a:lnTo>
                  <a:pt x="62950" y="128535"/>
                </a:lnTo>
                <a:lnTo>
                  <a:pt x="41870" y="140396"/>
                </a:lnTo>
                <a:lnTo>
                  <a:pt x="22559" y="150647"/>
                </a:lnTo>
                <a:close/>
              </a:path>
              <a:path w="254634" h="252729">
                <a:moveTo>
                  <a:pt x="149779" y="57336"/>
                </a:moveTo>
                <a:lnTo>
                  <a:pt x="153286" y="56735"/>
                </a:lnTo>
                <a:lnTo>
                  <a:pt x="155532" y="57067"/>
                </a:lnTo>
                <a:lnTo>
                  <a:pt x="153806" y="57067"/>
                </a:lnTo>
                <a:lnTo>
                  <a:pt x="149779" y="57336"/>
                </a:lnTo>
                <a:close/>
              </a:path>
              <a:path w="254634" h="252729">
                <a:moveTo>
                  <a:pt x="94634" y="235792"/>
                </a:moveTo>
                <a:lnTo>
                  <a:pt x="122184" y="195446"/>
                </a:lnTo>
                <a:lnTo>
                  <a:pt x="155149" y="135630"/>
                </a:lnTo>
                <a:lnTo>
                  <a:pt x="172223" y="85420"/>
                </a:lnTo>
                <a:lnTo>
                  <a:pt x="170217" y="71506"/>
                </a:lnTo>
                <a:lnTo>
                  <a:pt x="165263" y="62588"/>
                </a:lnTo>
                <a:lnTo>
                  <a:pt x="164654" y="58416"/>
                </a:lnTo>
                <a:lnTo>
                  <a:pt x="153286" y="56735"/>
                </a:lnTo>
                <a:lnTo>
                  <a:pt x="176395" y="56735"/>
                </a:lnTo>
                <a:lnTo>
                  <a:pt x="236850" y="125788"/>
                </a:lnTo>
                <a:lnTo>
                  <a:pt x="254627" y="157732"/>
                </a:lnTo>
                <a:lnTo>
                  <a:pt x="252726" y="167319"/>
                </a:lnTo>
                <a:lnTo>
                  <a:pt x="245678" y="176061"/>
                </a:lnTo>
                <a:lnTo>
                  <a:pt x="233914" y="183925"/>
                </a:lnTo>
                <a:lnTo>
                  <a:pt x="217864" y="190877"/>
                </a:lnTo>
                <a:lnTo>
                  <a:pt x="94634" y="235792"/>
                </a:lnTo>
                <a:close/>
              </a:path>
              <a:path w="254634" h="252729">
                <a:moveTo>
                  <a:pt x="25777" y="252186"/>
                </a:moveTo>
                <a:lnTo>
                  <a:pt x="8999" y="245924"/>
                </a:lnTo>
                <a:lnTo>
                  <a:pt x="0" y="227751"/>
                </a:lnTo>
                <a:lnTo>
                  <a:pt x="6475" y="192318"/>
                </a:lnTo>
                <a:lnTo>
                  <a:pt x="7926" y="188355"/>
                </a:lnTo>
                <a:lnTo>
                  <a:pt x="11070" y="180189"/>
                </a:lnTo>
                <a:lnTo>
                  <a:pt x="32054" y="166110"/>
                </a:lnTo>
                <a:lnTo>
                  <a:pt x="57856" y="147810"/>
                </a:lnTo>
                <a:lnTo>
                  <a:pt x="114348" y="103809"/>
                </a:lnTo>
                <a:lnTo>
                  <a:pt x="146680" y="70591"/>
                </a:lnTo>
                <a:lnTo>
                  <a:pt x="149668" y="62588"/>
                </a:lnTo>
                <a:lnTo>
                  <a:pt x="148086" y="58537"/>
                </a:lnTo>
                <a:lnTo>
                  <a:pt x="146393" y="56975"/>
                </a:lnTo>
                <a:lnTo>
                  <a:pt x="143974" y="56855"/>
                </a:lnTo>
                <a:lnTo>
                  <a:pt x="152585" y="56855"/>
                </a:lnTo>
                <a:lnTo>
                  <a:pt x="149779" y="57336"/>
                </a:lnTo>
                <a:lnTo>
                  <a:pt x="154986" y="57336"/>
                </a:lnTo>
                <a:lnTo>
                  <a:pt x="159408" y="58341"/>
                </a:lnTo>
                <a:lnTo>
                  <a:pt x="165213" y="62588"/>
                </a:lnTo>
                <a:lnTo>
                  <a:pt x="166952" y="74148"/>
                </a:lnTo>
                <a:lnTo>
                  <a:pt x="165829" y="89357"/>
                </a:lnTo>
                <a:lnTo>
                  <a:pt x="135150" y="139724"/>
                </a:lnTo>
                <a:lnTo>
                  <a:pt x="99472" y="186074"/>
                </a:lnTo>
                <a:lnTo>
                  <a:pt x="70735" y="221050"/>
                </a:lnTo>
                <a:lnTo>
                  <a:pt x="42634" y="251884"/>
                </a:lnTo>
                <a:lnTo>
                  <a:pt x="25777" y="252186"/>
                </a:lnTo>
                <a:close/>
              </a:path>
              <a:path w="254634" h="252729">
                <a:moveTo>
                  <a:pt x="154986" y="57336"/>
                </a:moveTo>
                <a:lnTo>
                  <a:pt x="149779" y="57336"/>
                </a:lnTo>
                <a:lnTo>
                  <a:pt x="153806" y="57067"/>
                </a:lnTo>
                <a:lnTo>
                  <a:pt x="154986" y="57336"/>
                </a:lnTo>
                <a:close/>
              </a:path>
              <a:path w="254634" h="252729">
                <a:moveTo>
                  <a:pt x="165269" y="62628"/>
                </a:moveTo>
                <a:lnTo>
                  <a:pt x="159408" y="58341"/>
                </a:lnTo>
                <a:lnTo>
                  <a:pt x="153806" y="57067"/>
                </a:lnTo>
                <a:lnTo>
                  <a:pt x="155532" y="57067"/>
                </a:lnTo>
                <a:lnTo>
                  <a:pt x="164654" y="58416"/>
                </a:lnTo>
                <a:lnTo>
                  <a:pt x="165269" y="62628"/>
                </a:lnTo>
                <a:close/>
              </a:path>
            </a:pathLst>
          </a:custGeom>
          <a:solidFill>
            <a:srgbClr val="006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24/02/2023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2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21864" y="4932115"/>
            <a:ext cx="375551" cy="10691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4669" y="4910101"/>
            <a:ext cx="179268" cy="17819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5180" y="4910327"/>
            <a:ext cx="580167" cy="1749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364" y="1095723"/>
            <a:ext cx="7419975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Marcador de contenido 7" descr="Un tren en las vias de tren&#10;&#10;Descripción generada automáticamente">
            <a:extLst>
              <a:ext uri="{FF2B5EF4-FFF2-40B4-BE49-F238E27FC236}">
                <a16:creationId xmlns:a16="http://schemas.microsoft.com/office/drawing/2014/main" id="{13567286-EC9F-7D2B-A449-A4AE52435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49" y="1419622"/>
            <a:ext cx="4184256" cy="2777750"/>
          </a:xfrm>
          <a:prstGeom prst="rect">
            <a:avLst/>
          </a:prstGeom>
        </p:spPr>
      </p:pic>
      <p:sp>
        <p:nvSpPr>
          <p:cNvPr id="75" name="9 Rectángulo">
            <a:extLst>
              <a:ext uri="{FF2B5EF4-FFF2-40B4-BE49-F238E27FC236}">
                <a16:creationId xmlns:a16="http://schemas.microsoft.com/office/drawing/2014/main" id="{2B8FB647-C618-463C-9DB2-FB656003C3C9}"/>
              </a:ext>
            </a:extLst>
          </p:cNvPr>
          <p:cNvSpPr/>
          <p:nvPr/>
        </p:nvSpPr>
        <p:spPr>
          <a:xfrm>
            <a:off x="0" y="4786441"/>
            <a:ext cx="9144000" cy="347358"/>
          </a:xfrm>
          <a:prstGeom prst="rect">
            <a:avLst/>
          </a:prstGeom>
          <a:solidFill>
            <a:srgbClr val="EAE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900" b="1" dirty="0">
                <a:solidFill>
                  <a:schemeClr val="tx1"/>
                </a:solidFill>
                <a:latin typeface="Open Sans"/>
                <a:cs typeface="Open Sans"/>
              </a:rPr>
              <a:t>DIRECCIÓN</a:t>
            </a:r>
            <a:r>
              <a:rPr lang="es-ES" sz="900" b="1" spc="-2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900" b="1" dirty="0">
                <a:solidFill>
                  <a:schemeClr val="tx1"/>
                </a:solidFill>
                <a:latin typeface="Open Sans"/>
                <a:cs typeface="Open Sans"/>
              </a:rPr>
              <a:t>GENERAL</a:t>
            </a:r>
            <a:r>
              <a:rPr lang="es-ES" sz="900" b="1" spc="10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900" b="1" dirty="0">
                <a:solidFill>
                  <a:schemeClr val="tx1"/>
                </a:solidFill>
                <a:latin typeface="Open Sans"/>
                <a:cs typeface="Open Sans"/>
              </a:rPr>
              <a:t>DE</a:t>
            </a:r>
            <a:r>
              <a:rPr lang="es-ES" sz="900" b="1" spc="-1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900" b="1" dirty="0">
                <a:solidFill>
                  <a:schemeClr val="tx1"/>
                </a:solidFill>
                <a:latin typeface="Open Sans"/>
                <a:cs typeface="Open Sans"/>
              </a:rPr>
              <a:t>NEGOCIO</a:t>
            </a:r>
            <a:r>
              <a:rPr lang="es-ES" sz="900" b="1" spc="-1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900" b="1" dirty="0">
                <a:solidFill>
                  <a:schemeClr val="tx1"/>
                </a:solidFill>
                <a:latin typeface="Open Sans"/>
                <a:cs typeface="Open Sans"/>
              </a:rPr>
              <a:t>Y OPERACIONES</a:t>
            </a:r>
            <a:r>
              <a:rPr lang="es-ES" sz="900" b="1" spc="-10" dirty="0">
                <a:solidFill>
                  <a:schemeClr val="tx1"/>
                </a:solidFill>
                <a:latin typeface="Open Sans"/>
                <a:cs typeface="Open Sans"/>
              </a:rPr>
              <a:t> COMERCIALES</a:t>
            </a:r>
            <a:endParaRPr lang="es-ES" sz="900" dirty="0">
              <a:solidFill>
                <a:schemeClr val="tx1"/>
              </a:solidFill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lang="es-ES" sz="800" dirty="0">
                <a:solidFill>
                  <a:schemeClr val="tx1"/>
                </a:solidFill>
                <a:latin typeface="Open Sans"/>
                <a:cs typeface="Open Sans"/>
              </a:rPr>
              <a:t>Dirección</a:t>
            </a:r>
            <a:r>
              <a:rPr lang="es-ES" sz="800" spc="-4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Open Sans"/>
                <a:cs typeface="Open Sans"/>
              </a:rPr>
              <a:t>Explotación</a:t>
            </a:r>
            <a:r>
              <a:rPr lang="es-ES" sz="800" spc="-2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spc="-10" dirty="0">
                <a:solidFill>
                  <a:schemeClr val="tx1"/>
                </a:solidFill>
                <a:latin typeface="Open Sans"/>
                <a:cs typeface="Open Sans"/>
              </a:rPr>
              <a:t>Comercial</a:t>
            </a:r>
            <a:r>
              <a:rPr lang="es-ES" sz="800" spc="-50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Open Sans"/>
                <a:cs typeface="Open Sans"/>
              </a:rPr>
              <a:t>–</a:t>
            </a:r>
            <a:r>
              <a:rPr lang="es-ES" sz="800" spc="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Open Sans"/>
                <a:cs typeface="Open Sans"/>
              </a:rPr>
              <a:t>Subdirección</a:t>
            </a:r>
            <a:r>
              <a:rPr lang="es-ES" sz="800" spc="-3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Open Sans"/>
                <a:cs typeface="Open Sans"/>
              </a:rPr>
              <a:t>de</a:t>
            </a:r>
            <a:r>
              <a:rPr lang="es-ES" sz="800" spc="-1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Open Sans"/>
                <a:cs typeface="Open Sans"/>
              </a:rPr>
              <a:t>Relaciones</a:t>
            </a:r>
            <a:r>
              <a:rPr lang="es-ES" sz="800" spc="-3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Open Sans"/>
                <a:cs typeface="Open Sans"/>
              </a:rPr>
              <a:t>con</a:t>
            </a:r>
            <a:r>
              <a:rPr lang="es-ES" sz="800" spc="-15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Open Sans"/>
                <a:cs typeface="Open Sans"/>
              </a:rPr>
              <a:t>Operadores</a:t>
            </a:r>
            <a:r>
              <a:rPr lang="es-ES" sz="800" spc="-30" dirty="0">
                <a:solidFill>
                  <a:schemeClr val="tx1"/>
                </a:solidFill>
                <a:latin typeface="Open Sans"/>
                <a:cs typeface="Open Sans"/>
              </a:rPr>
              <a:t> </a:t>
            </a:r>
            <a:r>
              <a:rPr lang="es-ES" sz="800" spc="-10" dirty="0">
                <a:solidFill>
                  <a:schemeClr val="tx1"/>
                </a:solidFill>
                <a:latin typeface="Open Sans"/>
                <a:cs typeface="Open Sans"/>
              </a:rPr>
              <a:t>Ferroviarios</a:t>
            </a:r>
            <a:endParaRPr lang="es-ES" sz="8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BCFF13B-213D-4A69-BED9-936435397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4246" y="4909463"/>
            <a:ext cx="583200" cy="179644"/>
          </a:xfrm>
          <a:prstGeom prst="rect">
            <a:avLst/>
          </a:prstGeom>
        </p:spPr>
      </p:pic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BA3999A9-FC25-466D-9335-BDF821447BAA}"/>
              </a:ext>
            </a:extLst>
          </p:cNvPr>
          <p:cNvSpPr/>
          <p:nvPr/>
        </p:nvSpPr>
        <p:spPr>
          <a:xfrm rot="1722073">
            <a:off x="7857640" y="2507430"/>
            <a:ext cx="434180" cy="3916672"/>
          </a:xfrm>
          <a:custGeom>
            <a:avLst/>
            <a:gdLst>
              <a:gd name="connsiteX0" fmla="*/ 0 w 1562793"/>
              <a:gd name="connsiteY0" fmla="*/ 3142211 h 3146367"/>
              <a:gd name="connsiteX1" fmla="*/ 1562793 w 1562793"/>
              <a:gd name="connsiteY1" fmla="*/ 0 h 3146367"/>
              <a:gd name="connsiteX2" fmla="*/ 1558637 w 1562793"/>
              <a:gd name="connsiteY2" fmla="*/ 286789 h 3146367"/>
              <a:gd name="connsiteX3" fmla="*/ 133004 w 1562793"/>
              <a:gd name="connsiteY3" fmla="*/ 3146367 h 3146367"/>
              <a:gd name="connsiteX4" fmla="*/ 0 w 1562793"/>
              <a:gd name="connsiteY4" fmla="*/ 3142211 h 3146367"/>
              <a:gd name="connsiteX0" fmla="*/ 0 w 1558638"/>
              <a:gd name="connsiteY0" fmla="*/ 2857913 h 2862069"/>
              <a:gd name="connsiteX1" fmla="*/ 178724 w 1558638"/>
              <a:gd name="connsiteY1" fmla="*/ 2500466 h 2862069"/>
              <a:gd name="connsiteX2" fmla="*/ 1558637 w 1558638"/>
              <a:gd name="connsiteY2" fmla="*/ 2491 h 2862069"/>
              <a:gd name="connsiteX3" fmla="*/ 133004 w 1558638"/>
              <a:gd name="connsiteY3" fmla="*/ 2862069 h 2862069"/>
              <a:gd name="connsiteX4" fmla="*/ 0 w 1558638"/>
              <a:gd name="connsiteY4" fmla="*/ 2857913 h 2862069"/>
              <a:gd name="connsiteX0" fmla="*/ 0 w 320050"/>
              <a:gd name="connsiteY0" fmla="*/ 385044 h 389200"/>
              <a:gd name="connsiteX1" fmla="*/ 178724 w 320050"/>
              <a:gd name="connsiteY1" fmla="*/ 27597 h 389200"/>
              <a:gd name="connsiteX2" fmla="*/ 320041 w 320050"/>
              <a:gd name="connsiteY2" fmla="*/ 27597 h 389200"/>
              <a:gd name="connsiteX3" fmla="*/ 133004 w 320050"/>
              <a:gd name="connsiteY3" fmla="*/ 389200 h 389200"/>
              <a:gd name="connsiteX4" fmla="*/ 0 w 320050"/>
              <a:gd name="connsiteY4" fmla="*/ 385044 h 389200"/>
              <a:gd name="connsiteX0" fmla="*/ 0 w 320041"/>
              <a:gd name="connsiteY0" fmla="*/ 357447 h 361603"/>
              <a:gd name="connsiteX1" fmla="*/ 178724 w 320041"/>
              <a:gd name="connsiteY1" fmla="*/ 0 h 361603"/>
              <a:gd name="connsiteX2" fmla="*/ 320041 w 320041"/>
              <a:gd name="connsiteY2" fmla="*/ 0 h 361603"/>
              <a:gd name="connsiteX3" fmla="*/ 133004 w 320041"/>
              <a:gd name="connsiteY3" fmla="*/ 361603 h 361603"/>
              <a:gd name="connsiteX4" fmla="*/ 0 w 320041"/>
              <a:gd name="connsiteY4" fmla="*/ 357447 h 361603"/>
              <a:gd name="connsiteX0" fmla="*/ 0 w 320041"/>
              <a:gd name="connsiteY0" fmla="*/ 358034 h 362190"/>
              <a:gd name="connsiteX1" fmla="*/ 178724 w 320041"/>
              <a:gd name="connsiteY1" fmla="*/ 587 h 362190"/>
              <a:gd name="connsiteX2" fmla="*/ 320041 w 320041"/>
              <a:gd name="connsiteY2" fmla="*/ 587 h 362190"/>
              <a:gd name="connsiteX3" fmla="*/ 133004 w 320041"/>
              <a:gd name="connsiteY3" fmla="*/ 362190 h 362190"/>
              <a:gd name="connsiteX4" fmla="*/ 0 w 320041"/>
              <a:gd name="connsiteY4" fmla="*/ 358034 h 36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1" h="362190">
                <a:moveTo>
                  <a:pt x="0" y="358034"/>
                </a:moveTo>
                <a:lnTo>
                  <a:pt x="178724" y="587"/>
                </a:lnTo>
                <a:cubicBezTo>
                  <a:pt x="291639" y="-1449"/>
                  <a:pt x="216651" y="2622"/>
                  <a:pt x="320041" y="587"/>
                </a:cubicBezTo>
                <a:lnTo>
                  <a:pt x="133004" y="362190"/>
                </a:lnTo>
                <a:lnTo>
                  <a:pt x="0" y="35803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73" name="Gráfico 72">
            <a:extLst>
              <a:ext uri="{FF2B5EF4-FFF2-40B4-BE49-F238E27FC236}">
                <a16:creationId xmlns:a16="http://schemas.microsoft.com/office/drawing/2014/main" id="{8E2E0824-8C3D-47F3-BB89-B6F555F3A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3142" y="4908099"/>
            <a:ext cx="583199" cy="177444"/>
          </a:xfrm>
          <a:prstGeom prst="rect">
            <a:avLst/>
          </a:prstGeom>
        </p:spPr>
      </p:pic>
      <p:grpSp>
        <p:nvGrpSpPr>
          <p:cNvPr id="2" name="object 5">
            <a:extLst>
              <a:ext uri="{FF2B5EF4-FFF2-40B4-BE49-F238E27FC236}">
                <a16:creationId xmlns:a16="http://schemas.microsoft.com/office/drawing/2014/main" id="{37271806-4F52-FE5F-C178-E061132545EC}"/>
              </a:ext>
            </a:extLst>
          </p:cNvPr>
          <p:cNvGrpSpPr/>
          <p:nvPr/>
        </p:nvGrpSpPr>
        <p:grpSpPr>
          <a:xfrm>
            <a:off x="323088" y="195486"/>
            <a:ext cx="2420112" cy="467106"/>
            <a:chOff x="323088" y="123444"/>
            <a:chExt cx="1484375" cy="254507"/>
          </a:xfrm>
        </p:grpSpPr>
        <p:pic>
          <p:nvPicPr>
            <p:cNvPr id="3" name="object 7">
              <a:extLst>
                <a:ext uri="{FF2B5EF4-FFF2-40B4-BE49-F238E27FC236}">
                  <a16:creationId xmlns:a16="http://schemas.microsoft.com/office/drawing/2014/main" id="{637AE028-8C05-5DF7-0E65-FC1D15E422A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088" y="123444"/>
              <a:ext cx="382511" cy="254507"/>
            </a:xfrm>
            <a:prstGeom prst="rect">
              <a:avLst/>
            </a:prstGeom>
          </p:spPr>
        </p:pic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E70307AA-4C46-CA35-4A83-1CACB57D776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0016" y="123444"/>
              <a:ext cx="917447" cy="245363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84970-E03E-5C54-1386-B9952919C845}"/>
              </a:ext>
            </a:extLst>
          </p:cNvPr>
          <p:cNvSpPr txBox="1"/>
          <p:nvPr/>
        </p:nvSpPr>
        <p:spPr>
          <a:xfrm>
            <a:off x="888191" y="629275"/>
            <a:ext cx="7657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Resumen</a:t>
            </a:r>
            <a:r>
              <a:rPr lang="es-ES" b="1" spc="-2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Autorizaciones</a:t>
            </a:r>
            <a:r>
              <a:rPr lang="es-ES" b="1" spc="-3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Conexión</a:t>
            </a:r>
            <a:r>
              <a:rPr lang="es-ES" b="1" spc="-2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de</a:t>
            </a:r>
            <a:r>
              <a:rPr lang="es-ES" b="1" spc="-10" dirty="0">
                <a:solidFill>
                  <a:schemeClr val="accent3">
                    <a:lumMod val="50000"/>
                  </a:schemeClr>
                </a:solidFill>
              </a:rPr>
              <a:t> Infraestructura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Ferroviarias</a:t>
            </a:r>
            <a:r>
              <a:rPr lang="es-ES" b="1" spc="-1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de</a:t>
            </a:r>
            <a:r>
              <a:rPr lang="es-ES" b="1"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Titularidad</a:t>
            </a:r>
            <a:r>
              <a:rPr lang="es-ES" b="1" spc="-2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Privada</a:t>
            </a:r>
            <a:r>
              <a:rPr lang="es-ES" b="1" spc="-2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(Cargaderos),</a:t>
            </a:r>
            <a:r>
              <a:rPr lang="es-ES" b="1" spc="-3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s-ES" b="1" spc="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la</a:t>
            </a:r>
            <a:r>
              <a:rPr lang="es-ES" b="1" spc="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spc="-10" dirty="0">
                <a:solidFill>
                  <a:schemeClr val="accent3">
                    <a:lumMod val="50000"/>
                  </a:schemeClr>
                </a:solidFill>
              </a:rPr>
              <a:t>RFIG</a:t>
            </a:r>
            <a:endParaRPr lang="es-ES" b="1" dirty="0"/>
          </a:p>
        </p:txBody>
      </p:sp>
      <p:pic>
        <p:nvPicPr>
          <p:cNvPr id="10" name="Marcador de contenido 5" descr="Un barco en un puerto&#10;&#10;Descripción generada automáticamente con confianza media">
            <a:extLst>
              <a:ext uri="{FF2B5EF4-FFF2-40B4-BE49-F238E27FC236}">
                <a16:creationId xmlns:a16="http://schemas.microsoft.com/office/drawing/2014/main" id="{BAEF44C1-89D6-459C-2E6A-91F35B5E76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2" y="1419622"/>
            <a:ext cx="4114800" cy="2772912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:a16="http://schemas.microsoft.com/office/drawing/2014/main" id="{7D258085-A492-3541-BE8D-C4D4A2D8EB9F}"/>
              </a:ext>
            </a:extLst>
          </p:cNvPr>
          <p:cNvSpPr txBox="1"/>
          <p:nvPr/>
        </p:nvSpPr>
        <p:spPr>
          <a:xfrm>
            <a:off x="305392" y="4417108"/>
            <a:ext cx="6291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Autorizaciones</a:t>
            </a:r>
            <a:r>
              <a:rPr lang="es-ES" sz="18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s-ES" sz="1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Concedidas - Informe ENERO</a:t>
            </a:r>
            <a:r>
              <a:rPr lang="es-ES" sz="1800" b="1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s-ES" sz="18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rPr>
              <a:t>2023</a:t>
            </a: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6854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9153" y="4506467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138493" y="0"/>
                </a:moveTo>
                <a:lnTo>
                  <a:pt x="0" y="138493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3190" y="4620412"/>
            <a:ext cx="1670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1x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6834" y="268604"/>
          <a:ext cx="8553449" cy="4512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0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Autorizaciones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Cargaderos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concedidas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(I)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25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Nº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UBICACIÓN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EMPRESA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ACTIVIDAD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7314" indent="2559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FECHA AUTORIZACIÓN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NOBLEJAS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CEMENTOS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DEL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TAJO,</a:t>
                      </a:r>
                      <a:r>
                        <a:rPr sz="800" spc="19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S.A.U.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CEMENTOS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18/07/2006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2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OCAÑA</a:t>
                      </a:r>
                      <a:r>
                        <a:rPr sz="800" spc="204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FERROVIAL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AGROMAN,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MAQUINARIA 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VÍA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27/07/2006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3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LA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ROBLA</a:t>
                      </a:r>
                      <a:r>
                        <a:rPr sz="800" spc="204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(LEÓN)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UNIÓN</a:t>
                      </a:r>
                      <a:r>
                        <a:rPr sz="800" spc="-3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FENOSA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GENERACIÓN,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CARBÓN/CENIZAS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09/10/2006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SAGUNTO</a:t>
                      </a:r>
                      <a:r>
                        <a:rPr sz="800" spc="19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(VALENCIA)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ALGETREN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LOGÍSTICA,</a:t>
                      </a:r>
                      <a:r>
                        <a:rPr sz="800" spc="-4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SIDERÚRGICOS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14/11/2006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5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VILLASEQUILLA</a:t>
                      </a:r>
                      <a:r>
                        <a:rPr sz="800" spc="16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TERRAFIELD,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CEMENTOS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19/12/2006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VILLALUENGA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YUNCLER</a:t>
                      </a:r>
                      <a:r>
                        <a:rPr sz="800" spc="19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MEGAMALLA,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SIDERÚRGICOS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03/04/2007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VALDETORRES</a:t>
                      </a:r>
                      <a:r>
                        <a:rPr sz="800" spc="18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(BADAJOZ)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BIOENERGÉTICA</a:t>
                      </a:r>
                      <a:r>
                        <a:rPr sz="800" spc="-3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EXTREMEÑA,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COMBUSTIBLES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08/05/2007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NOBLEJAS</a:t>
                      </a:r>
                      <a:r>
                        <a:rPr sz="800" spc="18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ACCIONA</a:t>
                      </a:r>
                      <a:r>
                        <a:rPr sz="800" spc="-3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INFRAESTRUCTURAS,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MAT.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FERROVIARIO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05/06/2007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CASTEJÓN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EBRO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(NAVARRA)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TRENASA,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MAT.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FERROVIARIO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05/06/2007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CAÑADA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 CALATRAVA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(CIUDAD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REAL)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CR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AEROPUERTOS,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03/07/2007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ALCALÁ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GUADAIRA</a:t>
                      </a:r>
                      <a:r>
                        <a:rPr sz="800" spc="2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(SEVILLA)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AZVI,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MAQUINARIA 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VÍA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27/07/2007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12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LLANO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LA GRANJA</a:t>
                      </a:r>
                      <a:r>
                        <a:rPr sz="800" spc="2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(BADAJOZ)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A.G.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SIDERÚRGICA BALBOA,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SIDERÚRGICOS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28/08/2007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13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EL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GOLOSO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(MADRID)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MINISDEF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MILITAR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02/10/2007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NOBLEJAS</a:t>
                      </a:r>
                      <a:r>
                        <a:rPr sz="800" spc="18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SACYR,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MAQUINARIA 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VÍA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06/11/2007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15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YUNQUERA</a:t>
                      </a:r>
                      <a:r>
                        <a:rPr sz="800" spc="204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(GUADALAJARA)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PTO.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SECO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AZUQUECA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HENARES,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04/12/2007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GUAREÑA</a:t>
                      </a:r>
                      <a:r>
                        <a:rPr sz="800" spc="2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(BADAJOZ)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EMERITA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SERVICIOS</a:t>
                      </a:r>
                      <a:r>
                        <a:rPr sz="800" spc="-4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FERROVIARIOS,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TRAVIESAS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25/03/2008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LOS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SANTOS</a:t>
                      </a:r>
                      <a:r>
                        <a:rPr sz="800" spc="-3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MAIMONA</a:t>
                      </a:r>
                      <a:r>
                        <a:rPr sz="800" spc="20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(BADAJOZ)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REFINERÍA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BALBOA,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COMBUSTIBLES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01/04/2008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R="12827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TÁRREGA</a:t>
                      </a:r>
                      <a:r>
                        <a:rPr sz="800" spc="2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(LLEIDA)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SIO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LOGÍSTICA,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01/04/2008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9153" y="4506467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138493" y="0"/>
                </a:moveTo>
                <a:lnTo>
                  <a:pt x="0" y="138493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3190" y="4620412"/>
            <a:ext cx="1670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1x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6834" y="268604"/>
          <a:ext cx="8553449" cy="4512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0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Autorizaciones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Cargaderos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concedidas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(II)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25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Nº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UBICACIÓN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EMPRESA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ACTIVIDAD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7314" indent="2559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FECHA AUTORIZACIÓN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19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ARANDA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DUERO</a:t>
                      </a:r>
                      <a:r>
                        <a:rPr sz="800" spc="2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(BURGOS)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ARANDA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INTERMODAL,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SIDERÚRG/ALIMENT.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20/05/2008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ALCÁZAR</a:t>
                      </a:r>
                      <a:r>
                        <a:rPr sz="800" spc="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SAN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JUAN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(CIUDAD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REAL)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BIOETANOL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 LA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MANCHA,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COMBUSTIBLES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17/06/2008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TEMBLEQUE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NICEROCK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LOGISTIC</a:t>
                      </a:r>
                      <a:r>
                        <a:rPr sz="800" spc="-4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ONE,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08/07/2008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22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CALAF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(BARCELONA)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TRANSOCI-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AREAS,</a:t>
                      </a:r>
                      <a:r>
                        <a:rPr sz="800" spc="7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AUTOMOCIÓN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02/09/2008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23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GETAFE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(MADRID)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CON.URB.POL.EMP.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LA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CARPETANIA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SIDERÚRGICOS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30/09/2008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VECIANA</a:t>
                      </a:r>
                      <a:r>
                        <a:rPr sz="800" spc="19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(BARCELONA)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SINTAX,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AUTOMOCIÓN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30/09/2008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25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BOBADILLA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(MÁLAGA)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PUERTO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SECO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ANTEQUERA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04/11/2008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ZARAGOZA</a:t>
                      </a:r>
                      <a:r>
                        <a:rPr sz="800" spc="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-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CORBERA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ALTA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(ZARAGOZA)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MERCAZARAGOZA,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S.L.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(tmZ)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08/01/2009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VILAMALLA</a:t>
                      </a:r>
                      <a:r>
                        <a:rPr sz="800" spc="18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(GIRONA)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CIMALSA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20/01/2009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HELLÍN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(ALBACETE)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ESINSA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SIDERÚRG./INTERMOD.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10/03/2009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29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EL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PRAT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LLOBREGAT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(BARCELONA)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ARACRE,</a:t>
                      </a:r>
                      <a:r>
                        <a:rPr sz="800" spc="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S.A.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-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BAMESA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SIDERÚRGICOS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24/03/2009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VILLARRUBIA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SANTIAGO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ARYTEL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VILLARRUBIA,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AGRI/COMBUS/INTERM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12/05/2009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ZARAGOZA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ALIF-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VF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INTERMODAL/VARIOS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12/05/2009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32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GUADALAJARA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D.T.L.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,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INTERMODAL/VARIOS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01/06/2009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33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SELGUA</a:t>
                      </a:r>
                      <a:r>
                        <a:rPr sz="800" spc="19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(HUESCA)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TERMINAL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INTERMODAL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MONZON,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08/06/2009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VADOLLANO</a:t>
                      </a:r>
                      <a:r>
                        <a:rPr sz="800" spc="18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(JAÉN)</a:t>
                      </a:r>
                      <a:r>
                        <a:rPr sz="800" spc="210" dirty="0">
                          <a:latin typeface="Open Sans"/>
                          <a:cs typeface="Open Sans"/>
                        </a:rPr>
                        <a:t> 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(ANULADA POR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Nº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49)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FERROCARRILES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JUNTA</a:t>
                      </a:r>
                      <a:r>
                        <a:rPr sz="800" spc="-4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ANDALUCIA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MAT.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FERROVIARIO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14/12/2009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35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POZALDEZ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(VALLADOLID)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CONSTRUC.</a:t>
                      </a:r>
                      <a:r>
                        <a:rPr sz="800" spc="-4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Y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PROMO.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COPROSA</a:t>
                      </a:r>
                      <a:r>
                        <a:rPr sz="800" spc="19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MAQUINARIA 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VÍA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08/03/2010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NOBLEJAS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ACCIONA</a:t>
                      </a:r>
                      <a:r>
                        <a:rPr sz="800" spc="-3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INFRAESTRUCTURAS,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MAQUINARIA 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VÍA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23/03/2010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9153" y="4506467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138493" y="0"/>
                </a:moveTo>
                <a:lnTo>
                  <a:pt x="0" y="138493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3190" y="4620412"/>
            <a:ext cx="1670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35" dirty="0">
                <a:solidFill>
                  <a:srgbClr val="C00000"/>
                </a:solidFill>
                <a:latin typeface="Calibri"/>
                <a:cs typeface="Calibri"/>
              </a:rPr>
              <a:t>1x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6834" y="268604"/>
          <a:ext cx="8552180" cy="4512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0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Autorizaciones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Cargaderos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concedidas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(III)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25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Nº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UBICACIÓN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EMPRESA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ACTIVIDAD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6680" indent="2559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FECHA AUTORIZACIÓN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VILLALUENGA-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YUNCLER</a:t>
                      </a:r>
                      <a:r>
                        <a:rPr sz="800" spc="28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(TOLEDO)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PLASSER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ESPAÑOLA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MAQUINARIA 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VÍA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02/06/2010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CELLA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(TERUEL)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PLATEA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GESTIÓN,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27/09/2010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39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LOS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CORRALES DE BUELNA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(CANTABRIA)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SOLVAY</a:t>
                      </a:r>
                      <a:r>
                        <a:rPr sz="800" spc="-4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QUÍMICA,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MINERAL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18/04/2011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PANCORBO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(BURGOS)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PUERTO DE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BILBAO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10/10/2011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ALCÁZAR</a:t>
                      </a:r>
                      <a:r>
                        <a:rPr sz="800" spc="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SAN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JUAN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(CIUDAD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REAL)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BIOETANOL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 LA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MANCHA,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COMBUSTIBLES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17/10/2011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42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ARANJUEZ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(MADRID)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MADRID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SUR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LOGÍSTICA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S.A.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–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MASLOGÍSTICA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CENTRO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LOGÍSTICO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03/10/2012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43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TEJARES-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CHAMBERÍ</a:t>
                      </a:r>
                      <a:r>
                        <a:rPr sz="800" spc="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–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SALAMANCA </a:t>
                      </a:r>
                      <a:r>
                        <a:rPr sz="800" spc="-50" dirty="0">
                          <a:latin typeface="Open Sans"/>
                          <a:cs typeface="Open Sans"/>
                        </a:rPr>
                        <a:t>-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ZONA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ACTIVIDADES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LOGÍSTICAS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PLATAFORMA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LOGÍSTICA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15/03/2013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MIRANDA DE EBRO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(BURGOS)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CENTRO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LOGÍSTICO</a:t>
                      </a:r>
                      <a:r>
                        <a:rPr sz="800" spc="-4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MIRANDA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EBRO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CONTENEDORES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25/04/2013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45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TARRAGONA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BASF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ESPAÑOLA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CONTENEDORES-QUÍMICOS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24/01/2014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ARÉVALO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(ÁVILA)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HARINERA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VILAFRANQUINA</a:t>
                      </a:r>
                      <a:r>
                        <a:rPr sz="800" spc="-4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CEREALES Y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DERIVADOS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07/03/2014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MARCHAMALO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(GUADALAJARA)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DESARROLLOS</a:t>
                      </a:r>
                      <a:r>
                        <a:rPr sz="800" spc="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TECNOLÓGICOS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Y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LOGÍSTICOS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PLATAFORMA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LOGÍSTICA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09/05/2014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MÉRIDA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(BADAJOZ)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JUNTA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EXTREMADURA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CENTRO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18/09/2015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49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VADOLLANO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(JAÉN)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(ANULA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Y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SUSTITUYE</a:t>
                      </a:r>
                      <a:r>
                        <a:rPr sz="800" spc="-3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Nº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34)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JUNTA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ANDALUCÍA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MATERIAL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FERROVIARIO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21/06/2016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50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BADAJOZ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JUNTA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EXTREMADURA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PLATAFORMA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LOGÍSTICA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18/11/2016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51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SALVATERRA-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AS</a:t>
                      </a:r>
                      <a:r>
                        <a:rPr sz="800" spc="6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NEVES</a:t>
                      </a:r>
                      <a:r>
                        <a:rPr sz="800" spc="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(VIGO)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AUTORIDAD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PORTUARIA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VIGO</a:t>
                      </a:r>
                      <a:r>
                        <a:rPr sz="800" spc="-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(PLISAN)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PLATAFORMA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LOGÍSTICA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13/12/2017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52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VILLALONQUEJAR</a:t>
                      </a:r>
                      <a:r>
                        <a:rPr sz="800" spc="-3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(BURGOS)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ADISSEO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ESPAÑA,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CONTENEDORES-QUÍMICOS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13/12/2017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53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VALDELAMUSA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(HUELVA)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MINAS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 AGUAS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TEÑIDAS,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S.A.U.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MINERAL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19/10/2018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54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GUADALAJARA</a:t>
                      </a:r>
                      <a:r>
                        <a:rPr sz="800" spc="2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(ANTES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DTL,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2ª AUT.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CONEXIÓN)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AUTORIDAD PORTUARIA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TARRAGONA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INTERMODAL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06/10/2020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503411" y="47909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65123"/>
              </p:ext>
            </p:extLst>
          </p:nvPr>
        </p:nvGraphicFramePr>
        <p:xfrm>
          <a:off x="286837" y="268604"/>
          <a:ext cx="855218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380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Autorizaciones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Cargaderos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concedidas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(IV)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25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Nº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UBICACIÓN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EMPRESA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ACTIVIDAD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6680" indent="2559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10" dirty="0">
                          <a:solidFill>
                            <a:srgbClr val="006E3B"/>
                          </a:solidFill>
                          <a:latin typeface="Open Sans"/>
                          <a:cs typeface="Open Sans"/>
                        </a:rPr>
                        <a:t>FECHA AUTORIZACIÓN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55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VILLAFRÍA</a:t>
                      </a:r>
                      <a:r>
                        <a:rPr sz="800" spc="19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(BURGOS)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KRONOSPAN,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 S.L.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MADERAS</a:t>
                      </a:r>
                      <a:r>
                        <a:rPr sz="800" spc="10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Y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 DERIVADOS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01/06/2021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56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LUGO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DE LLANERA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(ASTURIAS)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TALLERES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ALEGRÍA,</a:t>
                      </a:r>
                      <a:r>
                        <a:rPr sz="800" spc="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S.L.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MATERIAL</a:t>
                      </a:r>
                      <a:r>
                        <a:rPr sz="800" spc="-1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FERROVIARIO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24/06/2021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latin typeface="Open Sans"/>
                          <a:cs typeface="Open Sans"/>
                        </a:rPr>
                        <a:t>57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TAMARITE-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ALTORRICÓN</a:t>
                      </a:r>
                      <a:r>
                        <a:rPr sz="800" spc="4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10" dirty="0">
                          <a:latin typeface="Open Sans"/>
                          <a:cs typeface="Open Sans"/>
                        </a:rPr>
                        <a:t>(HUESCA)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dirty="0">
                          <a:latin typeface="Open Sans"/>
                          <a:cs typeface="Open Sans"/>
                        </a:rPr>
                        <a:t>PONENTIA</a:t>
                      </a:r>
                      <a:r>
                        <a:rPr sz="800" spc="-2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dirty="0">
                          <a:latin typeface="Open Sans"/>
                          <a:cs typeface="Open Sans"/>
                        </a:rPr>
                        <a:t>LOGISTICS,</a:t>
                      </a:r>
                      <a:r>
                        <a:rPr sz="800" spc="-45" dirty="0">
                          <a:latin typeface="Open Sans"/>
                          <a:cs typeface="Open Sans"/>
                        </a:rPr>
                        <a:t> </a:t>
                      </a:r>
                      <a:r>
                        <a:rPr sz="800" spc="-20" dirty="0">
                          <a:latin typeface="Open Sans"/>
                          <a:cs typeface="Open Sans"/>
                        </a:rPr>
                        <a:t>S.A.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AGRÍCOLA/ALIMENTACIÓN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10" dirty="0">
                          <a:latin typeface="Open Sans"/>
                          <a:cs typeface="Open Sans"/>
                        </a:rPr>
                        <a:t>19/10/2021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ES" sz="800" spc="-10" dirty="0">
                          <a:solidFill>
                            <a:schemeClr val="tx1"/>
                          </a:solidFill>
                          <a:latin typeface="Open Sans"/>
                          <a:ea typeface="+mn-ea"/>
                          <a:cs typeface="Open Sans"/>
                        </a:rPr>
                        <a:t>58</a:t>
                      </a:r>
                      <a:endParaRPr sz="800" spc="-1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Open San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ES" sz="800" spc="-10" dirty="0">
                          <a:solidFill>
                            <a:schemeClr val="tx1"/>
                          </a:solidFill>
                          <a:latin typeface="Open Sans"/>
                          <a:ea typeface="+mn-ea"/>
                          <a:cs typeface="Open Sans"/>
                        </a:rPr>
                        <a:t>ZARAGOZA - CORBERA ALTA (3ª AUT. CONEXIÓN)</a:t>
                      </a:r>
                      <a:endParaRPr sz="800" spc="-1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Open Sans"/>
                      </a:endParaRPr>
                    </a:p>
                  </a:txBody>
                  <a:tcPr marL="0" marR="0" marT="3429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ES" sz="800" spc="-10" dirty="0">
                          <a:solidFill>
                            <a:schemeClr val="tx1"/>
                          </a:solidFill>
                          <a:latin typeface="Open Sans"/>
                          <a:ea typeface="+mn-ea"/>
                          <a:cs typeface="Open Sans"/>
                        </a:rPr>
                        <a:t>TERMINAL MARÍTIMA DE ZARAGOZA, S.L.</a:t>
                      </a:r>
                      <a:endParaRPr sz="800" spc="-1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Open Sans"/>
                      </a:endParaRPr>
                    </a:p>
                  </a:txBody>
                  <a:tcPr marL="0" marR="0" marT="3429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ES" sz="800" spc="-10" dirty="0">
                          <a:solidFill>
                            <a:schemeClr val="tx1"/>
                          </a:solidFill>
                          <a:latin typeface="Open Sans"/>
                          <a:ea typeface="+mn-ea"/>
                          <a:cs typeface="Open Sans"/>
                        </a:rPr>
                        <a:t>INTERMODAL</a:t>
                      </a:r>
                      <a:endParaRPr sz="800" spc="-1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Open Sans"/>
                      </a:endParaRPr>
                    </a:p>
                  </a:txBody>
                  <a:tcPr marL="0" marR="0" marT="3429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ES" sz="800" spc="-10" dirty="0">
                          <a:solidFill>
                            <a:schemeClr val="tx1"/>
                          </a:solidFill>
                          <a:latin typeface="Open Sans"/>
                          <a:ea typeface="+mn-ea"/>
                          <a:cs typeface="Open Sans"/>
                        </a:rPr>
                        <a:t>03/05/2022</a:t>
                      </a:r>
                      <a:endParaRPr sz="800" spc="-1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Open Sans"/>
                      </a:endParaRPr>
                    </a:p>
                  </a:txBody>
                  <a:tcPr marL="0" marR="0" marT="3429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4107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503411" y="47909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876" y="135636"/>
            <a:ext cx="8859520" cy="4712335"/>
            <a:chOff x="150876" y="135636"/>
            <a:chExt cx="8859520" cy="4712335"/>
          </a:xfrm>
        </p:grpSpPr>
        <p:sp>
          <p:nvSpPr>
            <p:cNvPr id="3" name="object 3"/>
            <p:cNvSpPr/>
            <p:nvPr/>
          </p:nvSpPr>
          <p:spPr>
            <a:xfrm>
              <a:off x="150876" y="135636"/>
              <a:ext cx="8859520" cy="4712335"/>
            </a:xfrm>
            <a:custGeom>
              <a:avLst/>
              <a:gdLst/>
              <a:ahLst/>
              <a:cxnLst/>
              <a:rect l="l" t="t" r="r" b="b"/>
              <a:pathLst>
                <a:path w="8859520" h="4712335">
                  <a:moveTo>
                    <a:pt x="8859012" y="0"/>
                  </a:moveTo>
                  <a:lnTo>
                    <a:pt x="0" y="0"/>
                  </a:lnTo>
                  <a:lnTo>
                    <a:pt x="0" y="4712208"/>
                  </a:lnTo>
                  <a:lnTo>
                    <a:pt x="8859012" y="4712208"/>
                  </a:lnTo>
                  <a:lnTo>
                    <a:pt x="8859012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247" y="2404762"/>
              <a:ext cx="122343" cy="1707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62882" y="2415412"/>
              <a:ext cx="48895" cy="160020"/>
            </a:xfrm>
            <a:custGeom>
              <a:avLst/>
              <a:gdLst/>
              <a:ahLst/>
              <a:cxnLst/>
              <a:rect l="l" t="t" r="r" b="b"/>
              <a:pathLst>
                <a:path w="48895" h="160019">
                  <a:moveTo>
                    <a:pt x="47612" y="47891"/>
                  </a:moveTo>
                  <a:lnTo>
                    <a:pt x="44005" y="44005"/>
                  </a:lnTo>
                  <a:lnTo>
                    <a:pt x="5486" y="44005"/>
                  </a:lnTo>
                  <a:lnTo>
                    <a:pt x="571" y="46596"/>
                  </a:lnTo>
                  <a:lnTo>
                    <a:pt x="571" y="159931"/>
                  </a:lnTo>
                  <a:lnTo>
                    <a:pt x="47612" y="159931"/>
                  </a:lnTo>
                  <a:lnTo>
                    <a:pt x="47612" y="47891"/>
                  </a:lnTo>
                  <a:close/>
                </a:path>
                <a:path w="48895" h="160019">
                  <a:moveTo>
                    <a:pt x="48475" y="11645"/>
                  </a:moveTo>
                  <a:lnTo>
                    <a:pt x="46164" y="7912"/>
                  </a:lnTo>
                  <a:lnTo>
                    <a:pt x="36639" y="1574"/>
                  </a:lnTo>
                  <a:lnTo>
                    <a:pt x="31013" y="0"/>
                  </a:lnTo>
                  <a:lnTo>
                    <a:pt x="24523" y="0"/>
                  </a:lnTo>
                  <a:lnTo>
                    <a:pt x="17741" y="0"/>
                  </a:lnTo>
                  <a:lnTo>
                    <a:pt x="11976" y="1574"/>
                  </a:lnTo>
                  <a:lnTo>
                    <a:pt x="7073" y="4749"/>
                  </a:lnTo>
                  <a:lnTo>
                    <a:pt x="2311" y="7912"/>
                  </a:lnTo>
                  <a:lnTo>
                    <a:pt x="0" y="11785"/>
                  </a:lnTo>
                  <a:lnTo>
                    <a:pt x="0" y="20713"/>
                  </a:lnTo>
                  <a:lnTo>
                    <a:pt x="2311" y="24587"/>
                  </a:lnTo>
                  <a:lnTo>
                    <a:pt x="7073" y="27749"/>
                  </a:lnTo>
                  <a:lnTo>
                    <a:pt x="11823" y="30772"/>
                  </a:lnTo>
                  <a:lnTo>
                    <a:pt x="17462" y="32359"/>
                  </a:lnTo>
                  <a:lnTo>
                    <a:pt x="31013" y="32359"/>
                  </a:lnTo>
                  <a:lnTo>
                    <a:pt x="36639" y="30772"/>
                  </a:lnTo>
                  <a:lnTo>
                    <a:pt x="46164" y="24447"/>
                  </a:lnTo>
                  <a:lnTo>
                    <a:pt x="48475" y="20713"/>
                  </a:lnTo>
                  <a:lnTo>
                    <a:pt x="48475" y="1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1860" y="2397139"/>
              <a:ext cx="190729" cy="1810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9202" y="2458264"/>
              <a:ext cx="191306" cy="1200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78105" y="2359827"/>
              <a:ext cx="304165" cy="302260"/>
            </a:xfrm>
            <a:custGeom>
              <a:avLst/>
              <a:gdLst/>
              <a:ahLst/>
              <a:cxnLst/>
              <a:rect l="l" t="t" r="r" b="b"/>
              <a:pathLst>
                <a:path w="304164" h="302260">
                  <a:moveTo>
                    <a:pt x="26913" y="180415"/>
                  </a:moveTo>
                  <a:lnTo>
                    <a:pt x="50655" y="124322"/>
                  </a:lnTo>
                  <a:lnTo>
                    <a:pt x="73369" y="73825"/>
                  </a:lnTo>
                  <a:lnTo>
                    <a:pt x="91431" y="35706"/>
                  </a:lnTo>
                  <a:lnTo>
                    <a:pt x="120745" y="170"/>
                  </a:lnTo>
                  <a:lnTo>
                    <a:pt x="133006" y="0"/>
                  </a:lnTo>
                  <a:lnTo>
                    <a:pt x="146660" y="6678"/>
                  </a:lnTo>
                  <a:lnTo>
                    <a:pt x="158745" y="16795"/>
                  </a:lnTo>
                  <a:lnTo>
                    <a:pt x="186967" y="43281"/>
                  </a:lnTo>
                  <a:lnTo>
                    <a:pt x="210579" y="68090"/>
                  </a:lnTo>
                  <a:lnTo>
                    <a:pt x="171764" y="68090"/>
                  </a:lnTo>
                  <a:lnTo>
                    <a:pt x="173784" y="68522"/>
                  </a:lnTo>
                  <a:lnTo>
                    <a:pt x="175226" y="70104"/>
                  </a:lnTo>
                  <a:lnTo>
                    <a:pt x="176282" y="74956"/>
                  </a:lnTo>
                  <a:lnTo>
                    <a:pt x="127616" y="120873"/>
                  </a:lnTo>
                  <a:lnTo>
                    <a:pt x="75101" y="153934"/>
                  </a:lnTo>
                  <a:lnTo>
                    <a:pt x="49952" y="168139"/>
                  </a:lnTo>
                  <a:lnTo>
                    <a:pt x="26913" y="180415"/>
                  </a:lnTo>
                  <a:close/>
                </a:path>
                <a:path w="304164" h="302260">
                  <a:moveTo>
                    <a:pt x="30752" y="302019"/>
                  </a:moveTo>
                  <a:lnTo>
                    <a:pt x="10737" y="294520"/>
                  </a:lnTo>
                  <a:lnTo>
                    <a:pt x="0" y="272756"/>
                  </a:lnTo>
                  <a:lnTo>
                    <a:pt x="7725" y="230322"/>
                  </a:lnTo>
                  <a:lnTo>
                    <a:pt x="9456" y="225575"/>
                  </a:lnTo>
                  <a:lnTo>
                    <a:pt x="13207" y="215795"/>
                  </a:lnTo>
                  <a:lnTo>
                    <a:pt x="38241" y="198935"/>
                  </a:lnTo>
                  <a:lnTo>
                    <a:pt x="69023" y="177017"/>
                  </a:lnTo>
                  <a:lnTo>
                    <a:pt x="102700" y="151622"/>
                  </a:lnTo>
                  <a:lnTo>
                    <a:pt x="136419" y="124322"/>
                  </a:lnTo>
                  <a:lnTo>
                    <a:pt x="174992" y="84540"/>
                  </a:lnTo>
                  <a:lnTo>
                    <a:pt x="178556" y="74956"/>
                  </a:lnTo>
                  <a:lnTo>
                    <a:pt x="176669" y="70104"/>
                  </a:lnTo>
                  <a:lnTo>
                    <a:pt x="174649" y="68234"/>
                  </a:lnTo>
                  <a:lnTo>
                    <a:pt x="171764" y="68090"/>
                  </a:lnTo>
                  <a:lnTo>
                    <a:pt x="210579" y="68090"/>
                  </a:lnTo>
                  <a:lnTo>
                    <a:pt x="210821" y="68344"/>
                  </a:lnTo>
                  <a:lnTo>
                    <a:pt x="183493" y="68344"/>
                  </a:lnTo>
                  <a:lnTo>
                    <a:pt x="178689" y="68666"/>
                  </a:lnTo>
                  <a:lnTo>
                    <a:pt x="183270" y="68859"/>
                  </a:lnTo>
                  <a:lnTo>
                    <a:pt x="189473" y="71398"/>
                  </a:lnTo>
                  <a:lnTo>
                    <a:pt x="195407" y="77605"/>
                  </a:lnTo>
                  <a:lnTo>
                    <a:pt x="199176" y="88801"/>
                  </a:lnTo>
                  <a:lnTo>
                    <a:pt x="197837" y="107014"/>
                  </a:lnTo>
                  <a:lnTo>
                    <a:pt x="161236" y="167334"/>
                  </a:lnTo>
                  <a:lnTo>
                    <a:pt x="118671" y="222843"/>
                  </a:lnTo>
                  <a:lnTo>
                    <a:pt x="84388" y="264731"/>
                  </a:lnTo>
                  <a:lnTo>
                    <a:pt x="50863" y="301657"/>
                  </a:lnTo>
                  <a:lnTo>
                    <a:pt x="30752" y="302019"/>
                  </a:lnTo>
                  <a:close/>
                </a:path>
                <a:path w="304164" h="302260">
                  <a:moveTo>
                    <a:pt x="112900" y="282385"/>
                  </a:moveTo>
                  <a:lnTo>
                    <a:pt x="135052" y="250906"/>
                  </a:lnTo>
                  <a:lnTo>
                    <a:pt x="156326" y="216227"/>
                  </a:lnTo>
                  <a:lnTo>
                    <a:pt x="185096" y="162431"/>
                  </a:lnTo>
                  <a:lnTo>
                    <a:pt x="200474" y="126176"/>
                  </a:lnTo>
                  <a:lnTo>
                    <a:pt x="205465" y="102300"/>
                  </a:lnTo>
                  <a:lnTo>
                    <a:pt x="203071" y="85637"/>
                  </a:lnTo>
                  <a:lnTo>
                    <a:pt x="197212" y="75036"/>
                  </a:lnTo>
                  <a:lnTo>
                    <a:pt x="190177" y="69870"/>
                  </a:lnTo>
                  <a:lnTo>
                    <a:pt x="183493" y="68344"/>
                  </a:lnTo>
                  <a:lnTo>
                    <a:pt x="210821" y="68344"/>
                  </a:lnTo>
                  <a:lnTo>
                    <a:pt x="282566" y="150644"/>
                  </a:lnTo>
                  <a:lnTo>
                    <a:pt x="303774" y="188901"/>
                  </a:lnTo>
                  <a:lnTo>
                    <a:pt x="301506" y="200382"/>
                  </a:lnTo>
                  <a:lnTo>
                    <a:pt x="293098" y="210852"/>
                  </a:lnTo>
                  <a:lnTo>
                    <a:pt x="279063" y="220270"/>
                  </a:lnTo>
                  <a:lnTo>
                    <a:pt x="259915" y="228596"/>
                  </a:lnTo>
                  <a:lnTo>
                    <a:pt x="112900" y="282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7994" y="2396249"/>
              <a:ext cx="644732" cy="2638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4589" y="2358953"/>
              <a:ext cx="307340" cy="301625"/>
            </a:xfrm>
            <a:custGeom>
              <a:avLst/>
              <a:gdLst/>
              <a:ahLst/>
              <a:cxnLst/>
              <a:rect l="l" t="t" r="r" b="b"/>
              <a:pathLst>
                <a:path w="307339" h="301625">
                  <a:moveTo>
                    <a:pt x="27505" y="180011"/>
                  </a:moveTo>
                  <a:lnTo>
                    <a:pt x="51420" y="123983"/>
                  </a:lnTo>
                  <a:lnTo>
                    <a:pt x="74349" y="73663"/>
                  </a:lnTo>
                  <a:lnTo>
                    <a:pt x="92630" y="35678"/>
                  </a:lnTo>
                  <a:lnTo>
                    <a:pt x="122165" y="210"/>
                  </a:lnTo>
                  <a:lnTo>
                    <a:pt x="134545" y="0"/>
                  </a:lnTo>
                  <a:lnTo>
                    <a:pt x="148279" y="6634"/>
                  </a:lnTo>
                  <a:lnTo>
                    <a:pt x="160607" y="16781"/>
                  </a:lnTo>
                  <a:lnTo>
                    <a:pt x="189018" y="43085"/>
                  </a:lnTo>
                  <a:lnTo>
                    <a:pt x="213031" y="67956"/>
                  </a:lnTo>
                  <a:lnTo>
                    <a:pt x="173810" y="67956"/>
                  </a:lnTo>
                  <a:lnTo>
                    <a:pt x="175808" y="68397"/>
                  </a:lnTo>
                  <a:lnTo>
                    <a:pt x="177363" y="69941"/>
                  </a:lnTo>
                  <a:lnTo>
                    <a:pt x="178452" y="74828"/>
                  </a:lnTo>
                  <a:lnTo>
                    <a:pt x="173588" y="84058"/>
                  </a:lnTo>
                  <a:lnTo>
                    <a:pt x="129186" y="120675"/>
                  </a:lnTo>
                  <a:lnTo>
                    <a:pt x="76097" y="153734"/>
                  </a:lnTo>
                  <a:lnTo>
                    <a:pt x="50729" y="167855"/>
                  </a:lnTo>
                  <a:lnTo>
                    <a:pt x="27505" y="180011"/>
                  </a:lnTo>
                  <a:close/>
                </a:path>
                <a:path w="307339" h="301625">
                  <a:moveTo>
                    <a:pt x="31130" y="301048"/>
                  </a:moveTo>
                  <a:lnTo>
                    <a:pt x="10882" y="293610"/>
                  </a:lnTo>
                  <a:lnTo>
                    <a:pt x="0" y="271945"/>
                  </a:lnTo>
                  <a:lnTo>
                    <a:pt x="7746" y="229642"/>
                  </a:lnTo>
                  <a:lnTo>
                    <a:pt x="9522" y="224789"/>
                  </a:lnTo>
                  <a:lnTo>
                    <a:pt x="11298" y="220157"/>
                  </a:lnTo>
                  <a:lnTo>
                    <a:pt x="13296" y="215083"/>
                  </a:lnTo>
                  <a:lnTo>
                    <a:pt x="38532" y="198181"/>
                  </a:lnTo>
                  <a:lnTo>
                    <a:pt x="69659" y="176316"/>
                  </a:lnTo>
                  <a:lnTo>
                    <a:pt x="103741" y="151060"/>
                  </a:lnTo>
                  <a:lnTo>
                    <a:pt x="137844" y="123983"/>
                  </a:lnTo>
                  <a:lnTo>
                    <a:pt x="176918" y="84306"/>
                  </a:lnTo>
                  <a:lnTo>
                    <a:pt x="180554" y="74756"/>
                  </a:lnTo>
                  <a:lnTo>
                    <a:pt x="178695" y="69941"/>
                  </a:lnTo>
                  <a:lnTo>
                    <a:pt x="176696" y="68176"/>
                  </a:lnTo>
                  <a:lnTo>
                    <a:pt x="173810" y="67956"/>
                  </a:lnTo>
                  <a:lnTo>
                    <a:pt x="213031" y="67956"/>
                  </a:lnTo>
                  <a:lnTo>
                    <a:pt x="213234" y="68166"/>
                  </a:lnTo>
                  <a:lnTo>
                    <a:pt x="185733" y="68166"/>
                  </a:lnTo>
                  <a:lnTo>
                    <a:pt x="180915" y="68397"/>
                  </a:lnTo>
                  <a:lnTo>
                    <a:pt x="185546" y="68617"/>
                  </a:lnTo>
                  <a:lnTo>
                    <a:pt x="191821" y="71154"/>
                  </a:lnTo>
                  <a:lnTo>
                    <a:pt x="197805" y="77330"/>
                  </a:lnTo>
                  <a:lnTo>
                    <a:pt x="201562" y="88470"/>
                  </a:lnTo>
                  <a:lnTo>
                    <a:pt x="200195" y="106626"/>
                  </a:lnTo>
                  <a:lnTo>
                    <a:pt x="163161" y="166762"/>
                  </a:lnTo>
                  <a:lnTo>
                    <a:pt x="120084" y="222142"/>
                  </a:lnTo>
                  <a:lnTo>
                    <a:pt x="85450" y="263969"/>
                  </a:lnTo>
                  <a:lnTo>
                    <a:pt x="51482" y="300669"/>
                  </a:lnTo>
                  <a:lnTo>
                    <a:pt x="31130" y="301048"/>
                  </a:lnTo>
                  <a:close/>
                </a:path>
                <a:path w="307339" h="301625">
                  <a:moveTo>
                    <a:pt x="114311" y="281478"/>
                  </a:moveTo>
                  <a:lnTo>
                    <a:pt x="136695" y="250128"/>
                  </a:lnTo>
                  <a:lnTo>
                    <a:pt x="158270" y="215524"/>
                  </a:lnTo>
                  <a:lnTo>
                    <a:pt x="187325" y="161937"/>
                  </a:lnTo>
                  <a:lnTo>
                    <a:pt x="202894" y="125803"/>
                  </a:lnTo>
                  <a:lnTo>
                    <a:pt x="207972" y="101994"/>
                  </a:lnTo>
                  <a:lnTo>
                    <a:pt x="205558" y="85382"/>
                  </a:lnTo>
                  <a:lnTo>
                    <a:pt x="199622" y="74828"/>
                  </a:lnTo>
                  <a:lnTo>
                    <a:pt x="192487" y="69693"/>
                  </a:lnTo>
                  <a:lnTo>
                    <a:pt x="185733" y="68166"/>
                  </a:lnTo>
                  <a:lnTo>
                    <a:pt x="213244" y="68176"/>
                  </a:lnTo>
                  <a:lnTo>
                    <a:pt x="285704" y="150012"/>
                  </a:lnTo>
                  <a:lnTo>
                    <a:pt x="307239" y="188172"/>
                  </a:lnTo>
                  <a:lnTo>
                    <a:pt x="304953" y="199618"/>
                  </a:lnTo>
                  <a:lnTo>
                    <a:pt x="296444" y="210093"/>
                  </a:lnTo>
                  <a:lnTo>
                    <a:pt x="282232" y="219533"/>
                  </a:lnTo>
                  <a:lnTo>
                    <a:pt x="262837" y="227877"/>
                  </a:lnTo>
                  <a:lnTo>
                    <a:pt x="114311" y="2814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1001</Words>
  <Application>Microsoft Office PowerPoint</Application>
  <PresentationFormat>Presentación en pantalla (16:9)</PresentationFormat>
  <Paragraphs>323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Calibri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Autorizaciones Conexión de Infraestructura Ferroviarias de Titularidad Privada (Cargaderos), a la RFIG.</dc:title>
  <dc:creator>ALBERTO LLORENTE GONZALEZ</dc:creator>
  <cp:lastModifiedBy>ALBERTO LLORENTE GONZALEZ</cp:lastModifiedBy>
  <cp:revision>3</cp:revision>
  <dcterms:created xsi:type="dcterms:W3CDTF">2022-07-22T11:24:36Z</dcterms:created>
  <dcterms:modified xsi:type="dcterms:W3CDTF">2023-02-24T08:03:56Z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2022-07-22T00:00:00Z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2022-07-22T00:00:00Z</vt:filetime>
  </property>
</Properties>
</file>